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7432000" cy="35661600"/>
  <p:notesSz cx="6858000" cy="9144000"/>
  <p:defaultTextStyle>
    <a:defPPr>
      <a:defRPr lang="el-GR"/>
    </a:defPPr>
    <a:lvl1pPr marL="0" algn="l" defTabSz="3605095" rtl="0" eaLnBrk="1" latinLnBrk="0" hangingPunct="1">
      <a:defRPr sz="7100" kern="1200">
        <a:solidFill>
          <a:schemeClr val="tx1"/>
        </a:solidFill>
        <a:latin typeface="+mn-lt"/>
        <a:ea typeface="+mn-ea"/>
        <a:cs typeface="+mn-cs"/>
      </a:defRPr>
    </a:lvl1pPr>
    <a:lvl2pPr marL="1802547" algn="l" defTabSz="3605095" rtl="0" eaLnBrk="1" latinLnBrk="0" hangingPunct="1">
      <a:defRPr sz="7100" kern="1200">
        <a:solidFill>
          <a:schemeClr val="tx1"/>
        </a:solidFill>
        <a:latin typeface="+mn-lt"/>
        <a:ea typeface="+mn-ea"/>
        <a:cs typeface="+mn-cs"/>
      </a:defRPr>
    </a:lvl2pPr>
    <a:lvl3pPr marL="3605095" algn="l" defTabSz="3605095" rtl="0" eaLnBrk="1" latinLnBrk="0" hangingPunct="1">
      <a:defRPr sz="7100" kern="1200">
        <a:solidFill>
          <a:schemeClr val="tx1"/>
        </a:solidFill>
        <a:latin typeface="+mn-lt"/>
        <a:ea typeface="+mn-ea"/>
        <a:cs typeface="+mn-cs"/>
      </a:defRPr>
    </a:lvl3pPr>
    <a:lvl4pPr marL="5407642" algn="l" defTabSz="3605095" rtl="0" eaLnBrk="1" latinLnBrk="0" hangingPunct="1">
      <a:defRPr sz="7100" kern="1200">
        <a:solidFill>
          <a:schemeClr val="tx1"/>
        </a:solidFill>
        <a:latin typeface="+mn-lt"/>
        <a:ea typeface="+mn-ea"/>
        <a:cs typeface="+mn-cs"/>
      </a:defRPr>
    </a:lvl4pPr>
    <a:lvl5pPr marL="7210190" algn="l" defTabSz="3605095" rtl="0" eaLnBrk="1" latinLnBrk="0" hangingPunct="1">
      <a:defRPr sz="7100" kern="1200">
        <a:solidFill>
          <a:schemeClr val="tx1"/>
        </a:solidFill>
        <a:latin typeface="+mn-lt"/>
        <a:ea typeface="+mn-ea"/>
        <a:cs typeface="+mn-cs"/>
      </a:defRPr>
    </a:lvl5pPr>
    <a:lvl6pPr marL="9012737" algn="l" defTabSz="3605095" rtl="0" eaLnBrk="1" latinLnBrk="0" hangingPunct="1">
      <a:defRPr sz="7100" kern="1200">
        <a:solidFill>
          <a:schemeClr val="tx1"/>
        </a:solidFill>
        <a:latin typeface="+mn-lt"/>
        <a:ea typeface="+mn-ea"/>
        <a:cs typeface="+mn-cs"/>
      </a:defRPr>
    </a:lvl6pPr>
    <a:lvl7pPr marL="10815285" algn="l" defTabSz="3605095" rtl="0" eaLnBrk="1" latinLnBrk="0" hangingPunct="1">
      <a:defRPr sz="7100" kern="1200">
        <a:solidFill>
          <a:schemeClr val="tx1"/>
        </a:solidFill>
        <a:latin typeface="+mn-lt"/>
        <a:ea typeface="+mn-ea"/>
        <a:cs typeface="+mn-cs"/>
      </a:defRPr>
    </a:lvl7pPr>
    <a:lvl8pPr marL="12617832" algn="l" defTabSz="3605095" rtl="0" eaLnBrk="1" latinLnBrk="0" hangingPunct="1">
      <a:defRPr sz="7100" kern="1200">
        <a:solidFill>
          <a:schemeClr val="tx1"/>
        </a:solidFill>
        <a:latin typeface="+mn-lt"/>
        <a:ea typeface="+mn-ea"/>
        <a:cs typeface="+mn-cs"/>
      </a:defRPr>
    </a:lvl8pPr>
    <a:lvl9pPr marL="14420379" algn="l" defTabSz="3605095" rtl="0" eaLnBrk="1" latinLnBrk="0" hangingPunct="1">
      <a:defRPr sz="7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94" autoAdjust="0"/>
    <p:restoredTop sz="86375" autoAdjust="0"/>
  </p:normalViewPr>
  <p:slideViewPr>
    <p:cSldViewPr>
      <p:cViewPr>
        <p:scale>
          <a:sx n="33" d="100"/>
          <a:sy n="33" d="100"/>
        </p:scale>
        <p:origin x="-802" y="3864"/>
      </p:cViewPr>
      <p:guideLst>
        <p:guide orient="horz" pos="11232"/>
        <p:guide pos="8640"/>
      </p:guideLst>
    </p:cSldViewPr>
  </p:slideViewPr>
  <p:outlineViewPr>
    <p:cViewPr>
      <p:scale>
        <a:sx n="33" d="100"/>
        <a:sy n="33" d="100"/>
      </p:scale>
      <p:origin x="21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7400" y="11078213"/>
            <a:ext cx="23317200" cy="7644130"/>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4114800" y="20208240"/>
            <a:ext cx="19202400" cy="9113520"/>
          </a:xfrm>
        </p:spPr>
        <p:txBody>
          <a:bodyPr/>
          <a:lstStyle>
            <a:lvl1pPr marL="0" indent="0" algn="ctr">
              <a:buNone/>
              <a:defRPr>
                <a:solidFill>
                  <a:schemeClr val="tx1">
                    <a:tint val="75000"/>
                  </a:schemeClr>
                </a:solidFill>
              </a:defRPr>
            </a:lvl1pPr>
            <a:lvl2pPr marL="1802547" indent="0" algn="ctr">
              <a:buNone/>
              <a:defRPr>
                <a:solidFill>
                  <a:schemeClr val="tx1">
                    <a:tint val="75000"/>
                  </a:schemeClr>
                </a:solidFill>
              </a:defRPr>
            </a:lvl2pPr>
            <a:lvl3pPr marL="3605095" indent="0" algn="ctr">
              <a:buNone/>
              <a:defRPr>
                <a:solidFill>
                  <a:schemeClr val="tx1">
                    <a:tint val="75000"/>
                  </a:schemeClr>
                </a:solidFill>
              </a:defRPr>
            </a:lvl3pPr>
            <a:lvl4pPr marL="5407642" indent="0" algn="ctr">
              <a:buNone/>
              <a:defRPr>
                <a:solidFill>
                  <a:schemeClr val="tx1">
                    <a:tint val="75000"/>
                  </a:schemeClr>
                </a:solidFill>
              </a:defRPr>
            </a:lvl4pPr>
            <a:lvl5pPr marL="7210190" indent="0" algn="ctr">
              <a:buNone/>
              <a:defRPr>
                <a:solidFill>
                  <a:schemeClr val="tx1">
                    <a:tint val="75000"/>
                  </a:schemeClr>
                </a:solidFill>
              </a:defRPr>
            </a:lvl5pPr>
            <a:lvl6pPr marL="9012737" indent="0" algn="ctr">
              <a:buNone/>
              <a:defRPr>
                <a:solidFill>
                  <a:schemeClr val="tx1">
                    <a:tint val="75000"/>
                  </a:schemeClr>
                </a:solidFill>
              </a:defRPr>
            </a:lvl6pPr>
            <a:lvl7pPr marL="10815285" indent="0" algn="ctr">
              <a:buNone/>
              <a:defRPr>
                <a:solidFill>
                  <a:schemeClr val="tx1">
                    <a:tint val="75000"/>
                  </a:schemeClr>
                </a:solidFill>
              </a:defRPr>
            </a:lvl7pPr>
            <a:lvl8pPr marL="12617832" indent="0" algn="ctr">
              <a:buNone/>
              <a:defRPr>
                <a:solidFill>
                  <a:schemeClr val="tx1">
                    <a:tint val="75000"/>
                  </a:schemeClr>
                </a:solidFill>
              </a:defRPr>
            </a:lvl8pPr>
            <a:lvl9pPr marL="14420379"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19888201" y="1428121"/>
            <a:ext cx="6172200" cy="3042793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371601" y="1428121"/>
            <a:ext cx="18059400" cy="3042793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2166940" y="22915882"/>
            <a:ext cx="23317200" cy="7082790"/>
          </a:xfrm>
        </p:spPr>
        <p:txBody>
          <a:bodyPr anchor="t"/>
          <a:lstStyle>
            <a:lvl1pPr algn="l">
              <a:defRPr sz="158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2166940" y="15114911"/>
            <a:ext cx="23317200" cy="7800972"/>
          </a:xfrm>
        </p:spPr>
        <p:txBody>
          <a:bodyPr anchor="b"/>
          <a:lstStyle>
            <a:lvl1pPr marL="0" indent="0">
              <a:buNone/>
              <a:defRPr sz="7900">
                <a:solidFill>
                  <a:schemeClr val="tx1">
                    <a:tint val="75000"/>
                  </a:schemeClr>
                </a:solidFill>
              </a:defRPr>
            </a:lvl1pPr>
            <a:lvl2pPr marL="1802547" indent="0">
              <a:buNone/>
              <a:defRPr sz="7100">
                <a:solidFill>
                  <a:schemeClr val="tx1">
                    <a:tint val="75000"/>
                  </a:schemeClr>
                </a:solidFill>
              </a:defRPr>
            </a:lvl2pPr>
            <a:lvl3pPr marL="3605095" indent="0">
              <a:buNone/>
              <a:defRPr sz="6300">
                <a:solidFill>
                  <a:schemeClr val="tx1">
                    <a:tint val="75000"/>
                  </a:schemeClr>
                </a:solidFill>
              </a:defRPr>
            </a:lvl3pPr>
            <a:lvl4pPr marL="5407642" indent="0">
              <a:buNone/>
              <a:defRPr sz="5500">
                <a:solidFill>
                  <a:schemeClr val="tx1">
                    <a:tint val="75000"/>
                  </a:schemeClr>
                </a:solidFill>
              </a:defRPr>
            </a:lvl4pPr>
            <a:lvl5pPr marL="7210190" indent="0">
              <a:buNone/>
              <a:defRPr sz="5500">
                <a:solidFill>
                  <a:schemeClr val="tx1">
                    <a:tint val="75000"/>
                  </a:schemeClr>
                </a:solidFill>
              </a:defRPr>
            </a:lvl5pPr>
            <a:lvl6pPr marL="9012737" indent="0">
              <a:buNone/>
              <a:defRPr sz="5500">
                <a:solidFill>
                  <a:schemeClr val="tx1">
                    <a:tint val="75000"/>
                  </a:schemeClr>
                </a:solidFill>
              </a:defRPr>
            </a:lvl6pPr>
            <a:lvl7pPr marL="10815285" indent="0">
              <a:buNone/>
              <a:defRPr sz="5500">
                <a:solidFill>
                  <a:schemeClr val="tx1">
                    <a:tint val="75000"/>
                  </a:schemeClr>
                </a:solidFill>
              </a:defRPr>
            </a:lvl7pPr>
            <a:lvl8pPr marL="12617832" indent="0">
              <a:buNone/>
              <a:defRPr sz="5500">
                <a:solidFill>
                  <a:schemeClr val="tx1">
                    <a:tint val="75000"/>
                  </a:schemeClr>
                </a:solidFill>
              </a:defRPr>
            </a:lvl8pPr>
            <a:lvl9pPr marL="14420379" indent="0">
              <a:buNone/>
              <a:defRPr sz="55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371601" y="8321042"/>
            <a:ext cx="12115800" cy="23535008"/>
          </a:xfrm>
        </p:spPr>
        <p:txBody>
          <a:bodyPr/>
          <a:lstStyle>
            <a:lvl1pPr>
              <a:defRPr sz="110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13944601" y="8321042"/>
            <a:ext cx="12115800" cy="23535008"/>
          </a:xfrm>
        </p:spPr>
        <p:txBody>
          <a:bodyPr/>
          <a:lstStyle>
            <a:lvl1pPr>
              <a:defRPr sz="110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1371600" y="7982588"/>
            <a:ext cx="12120564" cy="3326763"/>
          </a:xfrm>
        </p:spPr>
        <p:txBody>
          <a:bodyPr anchor="b"/>
          <a:lstStyle>
            <a:lvl1pPr marL="0" indent="0">
              <a:buNone/>
              <a:defRPr sz="9500" b="1"/>
            </a:lvl1pPr>
            <a:lvl2pPr marL="1802547" indent="0">
              <a:buNone/>
              <a:defRPr sz="7900" b="1"/>
            </a:lvl2pPr>
            <a:lvl3pPr marL="3605095" indent="0">
              <a:buNone/>
              <a:defRPr sz="7100" b="1"/>
            </a:lvl3pPr>
            <a:lvl4pPr marL="5407642" indent="0">
              <a:buNone/>
              <a:defRPr sz="6300" b="1"/>
            </a:lvl4pPr>
            <a:lvl5pPr marL="7210190" indent="0">
              <a:buNone/>
              <a:defRPr sz="6300" b="1"/>
            </a:lvl5pPr>
            <a:lvl6pPr marL="9012737" indent="0">
              <a:buNone/>
              <a:defRPr sz="6300" b="1"/>
            </a:lvl6pPr>
            <a:lvl7pPr marL="10815285" indent="0">
              <a:buNone/>
              <a:defRPr sz="6300" b="1"/>
            </a:lvl7pPr>
            <a:lvl8pPr marL="12617832" indent="0">
              <a:buNone/>
              <a:defRPr sz="6300" b="1"/>
            </a:lvl8pPr>
            <a:lvl9pPr marL="14420379" indent="0">
              <a:buNone/>
              <a:defRPr sz="63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1371600" y="11309351"/>
            <a:ext cx="12120564" cy="20546697"/>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13935077" y="7982588"/>
            <a:ext cx="12125325" cy="3326763"/>
          </a:xfrm>
        </p:spPr>
        <p:txBody>
          <a:bodyPr anchor="b"/>
          <a:lstStyle>
            <a:lvl1pPr marL="0" indent="0">
              <a:buNone/>
              <a:defRPr sz="9500" b="1"/>
            </a:lvl1pPr>
            <a:lvl2pPr marL="1802547" indent="0">
              <a:buNone/>
              <a:defRPr sz="7900" b="1"/>
            </a:lvl2pPr>
            <a:lvl3pPr marL="3605095" indent="0">
              <a:buNone/>
              <a:defRPr sz="7100" b="1"/>
            </a:lvl3pPr>
            <a:lvl4pPr marL="5407642" indent="0">
              <a:buNone/>
              <a:defRPr sz="6300" b="1"/>
            </a:lvl4pPr>
            <a:lvl5pPr marL="7210190" indent="0">
              <a:buNone/>
              <a:defRPr sz="6300" b="1"/>
            </a:lvl5pPr>
            <a:lvl6pPr marL="9012737" indent="0">
              <a:buNone/>
              <a:defRPr sz="6300" b="1"/>
            </a:lvl6pPr>
            <a:lvl7pPr marL="10815285" indent="0">
              <a:buNone/>
              <a:defRPr sz="6300" b="1"/>
            </a:lvl7pPr>
            <a:lvl8pPr marL="12617832" indent="0">
              <a:buNone/>
              <a:defRPr sz="6300" b="1"/>
            </a:lvl8pPr>
            <a:lvl9pPr marL="14420379" indent="0">
              <a:buNone/>
              <a:defRPr sz="63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13935077" y="11309351"/>
            <a:ext cx="12125325" cy="20546697"/>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371602" y="1419861"/>
            <a:ext cx="9024939" cy="6042660"/>
          </a:xfrm>
        </p:spPr>
        <p:txBody>
          <a:bodyPr anchor="b"/>
          <a:lstStyle>
            <a:lvl1pPr algn="l">
              <a:defRPr sz="79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10725150" y="1419863"/>
            <a:ext cx="15335250" cy="30436188"/>
          </a:xfrm>
        </p:spPr>
        <p:txBody>
          <a:bodyPr/>
          <a:lstStyle>
            <a:lvl1pPr>
              <a:defRPr sz="12600"/>
            </a:lvl1pPr>
            <a:lvl2pPr>
              <a:defRPr sz="11000"/>
            </a:lvl2pPr>
            <a:lvl3pPr>
              <a:defRPr sz="9500"/>
            </a:lvl3pPr>
            <a:lvl4pPr>
              <a:defRPr sz="7900"/>
            </a:lvl4pPr>
            <a:lvl5pPr>
              <a:defRPr sz="7900"/>
            </a:lvl5pPr>
            <a:lvl6pPr>
              <a:defRPr sz="7900"/>
            </a:lvl6pPr>
            <a:lvl7pPr>
              <a:defRPr sz="7900"/>
            </a:lvl7pPr>
            <a:lvl8pPr>
              <a:defRPr sz="7900"/>
            </a:lvl8pPr>
            <a:lvl9pPr>
              <a:defRPr sz="79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1371602" y="7462524"/>
            <a:ext cx="9024939" cy="24393527"/>
          </a:xfrm>
        </p:spPr>
        <p:txBody>
          <a:bodyPr/>
          <a:lstStyle>
            <a:lvl1pPr marL="0" indent="0">
              <a:buNone/>
              <a:defRPr sz="5500"/>
            </a:lvl1pPr>
            <a:lvl2pPr marL="1802547" indent="0">
              <a:buNone/>
              <a:defRPr sz="4700"/>
            </a:lvl2pPr>
            <a:lvl3pPr marL="3605095" indent="0">
              <a:buNone/>
              <a:defRPr sz="4000"/>
            </a:lvl3pPr>
            <a:lvl4pPr marL="5407642" indent="0">
              <a:buNone/>
              <a:defRPr sz="3500"/>
            </a:lvl4pPr>
            <a:lvl5pPr marL="7210190" indent="0">
              <a:buNone/>
              <a:defRPr sz="3500"/>
            </a:lvl5pPr>
            <a:lvl6pPr marL="9012737" indent="0">
              <a:buNone/>
              <a:defRPr sz="3500"/>
            </a:lvl6pPr>
            <a:lvl7pPr marL="10815285" indent="0">
              <a:buNone/>
              <a:defRPr sz="3500"/>
            </a:lvl7pPr>
            <a:lvl8pPr marL="12617832" indent="0">
              <a:buNone/>
              <a:defRPr sz="3500"/>
            </a:lvl8pPr>
            <a:lvl9pPr marL="14420379" indent="0">
              <a:buNone/>
              <a:defRPr sz="35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76865" y="24963120"/>
            <a:ext cx="16459200" cy="2947037"/>
          </a:xfrm>
        </p:spPr>
        <p:txBody>
          <a:bodyPr anchor="b"/>
          <a:lstStyle>
            <a:lvl1pPr algn="l">
              <a:defRPr sz="79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5376865" y="3186430"/>
            <a:ext cx="16459200" cy="21396960"/>
          </a:xfrm>
        </p:spPr>
        <p:txBody>
          <a:bodyPr/>
          <a:lstStyle>
            <a:lvl1pPr marL="0" indent="0">
              <a:buNone/>
              <a:defRPr sz="12600"/>
            </a:lvl1pPr>
            <a:lvl2pPr marL="1802547" indent="0">
              <a:buNone/>
              <a:defRPr sz="11000"/>
            </a:lvl2pPr>
            <a:lvl3pPr marL="3605095" indent="0">
              <a:buNone/>
              <a:defRPr sz="9500"/>
            </a:lvl3pPr>
            <a:lvl4pPr marL="5407642" indent="0">
              <a:buNone/>
              <a:defRPr sz="7900"/>
            </a:lvl4pPr>
            <a:lvl5pPr marL="7210190" indent="0">
              <a:buNone/>
              <a:defRPr sz="7900"/>
            </a:lvl5pPr>
            <a:lvl6pPr marL="9012737" indent="0">
              <a:buNone/>
              <a:defRPr sz="7900"/>
            </a:lvl6pPr>
            <a:lvl7pPr marL="10815285" indent="0">
              <a:buNone/>
              <a:defRPr sz="7900"/>
            </a:lvl7pPr>
            <a:lvl8pPr marL="12617832" indent="0">
              <a:buNone/>
              <a:defRPr sz="7900"/>
            </a:lvl8pPr>
            <a:lvl9pPr marL="14420379" indent="0">
              <a:buNone/>
              <a:defRPr sz="7900"/>
            </a:lvl9pPr>
          </a:lstStyle>
          <a:p>
            <a:endParaRPr lang="el-GR"/>
          </a:p>
        </p:txBody>
      </p:sp>
      <p:sp>
        <p:nvSpPr>
          <p:cNvPr id="4" name="3 - Θέση κειμένου"/>
          <p:cNvSpPr>
            <a:spLocks noGrp="1"/>
          </p:cNvSpPr>
          <p:nvPr>
            <p:ph type="body" sz="half" idx="2"/>
          </p:nvPr>
        </p:nvSpPr>
        <p:spPr>
          <a:xfrm>
            <a:off x="5376865" y="27910159"/>
            <a:ext cx="16459200" cy="4185282"/>
          </a:xfrm>
        </p:spPr>
        <p:txBody>
          <a:bodyPr/>
          <a:lstStyle>
            <a:lvl1pPr marL="0" indent="0">
              <a:buNone/>
              <a:defRPr sz="5500"/>
            </a:lvl1pPr>
            <a:lvl2pPr marL="1802547" indent="0">
              <a:buNone/>
              <a:defRPr sz="4700"/>
            </a:lvl2pPr>
            <a:lvl3pPr marL="3605095" indent="0">
              <a:buNone/>
              <a:defRPr sz="4000"/>
            </a:lvl3pPr>
            <a:lvl4pPr marL="5407642" indent="0">
              <a:buNone/>
              <a:defRPr sz="3500"/>
            </a:lvl4pPr>
            <a:lvl5pPr marL="7210190" indent="0">
              <a:buNone/>
              <a:defRPr sz="3500"/>
            </a:lvl5pPr>
            <a:lvl6pPr marL="9012737" indent="0">
              <a:buNone/>
              <a:defRPr sz="3500"/>
            </a:lvl6pPr>
            <a:lvl7pPr marL="10815285" indent="0">
              <a:buNone/>
              <a:defRPr sz="3500"/>
            </a:lvl7pPr>
            <a:lvl8pPr marL="12617832" indent="0">
              <a:buNone/>
              <a:defRPr sz="3500"/>
            </a:lvl8pPr>
            <a:lvl9pPr marL="14420379" indent="0">
              <a:buNone/>
              <a:defRPr sz="35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65A2EB9-8B5A-4025-8B8A-6ED22BED1302}" type="datetimeFigureOut">
              <a:rPr lang="el-GR" smtClean="0"/>
              <a:pPr/>
              <a:t>18/5/2018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11379B-A52C-4581-B3A5-F640936B8E8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1371600" y="1428119"/>
            <a:ext cx="24688800" cy="5943599"/>
          </a:xfrm>
          <a:prstGeom prst="rect">
            <a:avLst/>
          </a:prstGeom>
        </p:spPr>
        <p:txBody>
          <a:bodyPr vert="horz" lIns="360509" tIns="180255" rIns="360509" bIns="180255"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1371600" y="8321042"/>
            <a:ext cx="24688800" cy="23535008"/>
          </a:xfrm>
          <a:prstGeom prst="rect">
            <a:avLst/>
          </a:prstGeom>
        </p:spPr>
        <p:txBody>
          <a:bodyPr vert="horz" lIns="360509" tIns="180255" rIns="360509" bIns="180255"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1371600" y="33053023"/>
            <a:ext cx="6400800" cy="1898650"/>
          </a:xfrm>
          <a:prstGeom prst="rect">
            <a:avLst/>
          </a:prstGeom>
        </p:spPr>
        <p:txBody>
          <a:bodyPr vert="horz" lIns="360509" tIns="180255" rIns="360509" bIns="180255" rtlCol="0" anchor="ctr"/>
          <a:lstStyle>
            <a:lvl1pPr algn="l">
              <a:defRPr sz="4700">
                <a:solidFill>
                  <a:schemeClr val="tx1">
                    <a:tint val="75000"/>
                  </a:schemeClr>
                </a:solidFill>
              </a:defRPr>
            </a:lvl1pPr>
          </a:lstStyle>
          <a:p>
            <a:fld id="{F65A2EB9-8B5A-4025-8B8A-6ED22BED1302}" type="datetimeFigureOut">
              <a:rPr lang="el-GR" smtClean="0"/>
              <a:pPr/>
              <a:t>18/5/2018</a:t>
            </a:fld>
            <a:endParaRPr lang="el-GR"/>
          </a:p>
        </p:txBody>
      </p:sp>
      <p:sp>
        <p:nvSpPr>
          <p:cNvPr id="5" name="4 - Θέση υποσέλιδου"/>
          <p:cNvSpPr>
            <a:spLocks noGrp="1"/>
          </p:cNvSpPr>
          <p:nvPr>
            <p:ph type="ftr" sz="quarter" idx="3"/>
          </p:nvPr>
        </p:nvSpPr>
        <p:spPr>
          <a:xfrm>
            <a:off x="9372601" y="33053023"/>
            <a:ext cx="8686799" cy="1898650"/>
          </a:xfrm>
          <a:prstGeom prst="rect">
            <a:avLst/>
          </a:prstGeom>
        </p:spPr>
        <p:txBody>
          <a:bodyPr vert="horz" lIns="360509" tIns="180255" rIns="360509" bIns="180255" rtlCol="0" anchor="ctr"/>
          <a:lstStyle>
            <a:lvl1pPr algn="ctr">
              <a:defRPr sz="47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19659600" y="33053023"/>
            <a:ext cx="6400800" cy="1898650"/>
          </a:xfrm>
          <a:prstGeom prst="rect">
            <a:avLst/>
          </a:prstGeom>
        </p:spPr>
        <p:txBody>
          <a:bodyPr vert="horz" lIns="360509" tIns="180255" rIns="360509" bIns="180255" rtlCol="0" anchor="ctr"/>
          <a:lstStyle>
            <a:lvl1pPr algn="r">
              <a:defRPr sz="4700">
                <a:solidFill>
                  <a:schemeClr val="tx1">
                    <a:tint val="75000"/>
                  </a:schemeClr>
                </a:solidFill>
              </a:defRPr>
            </a:lvl1pPr>
          </a:lstStyle>
          <a:p>
            <a:fld id="{2E11379B-A52C-4581-B3A5-F640936B8E8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05095" rtl="0" eaLnBrk="1" latinLnBrk="0" hangingPunct="1">
        <a:spcBef>
          <a:spcPct val="0"/>
        </a:spcBef>
        <a:buNone/>
        <a:defRPr sz="17400" kern="1200">
          <a:solidFill>
            <a:schemeClr val="tx1"/>
          </a:solidFill>
          <a:latin typeface="+mj-lt"/>
          <a:ea typeface="+mj-ea"/>
          <a:cs typeface="+mj-cs"/>
        </a:defRPr>
      </a:lvl1pPr>
    </p:titleStyle>
    <p:bodyStyle>
      <a:lvl1pPr marL="1351910" indent="-1351910" algn="l" defTabSz="3605095" rtl="0" eaLnBrk="1" latinLnBrk="0" hangingPunct="1">
        <a:spcBef>
          <a:spcPct val="20000"/>
        </a:spcBef>
        <a:buFont typeface="Arial" pitchFamily="34" charset="0"/>
        <a:buChar char="•"/>
        <a:defRPr sz="12600" kern="1200">
          <a:solidFill>
            <a:schemeClr val="tx1"/>
          </a:solidFill>
          <a:latin typeface="+mn-lt"/>
          <a:ea typeface="+mn-ea"/>
          <a:cs typeface="+mn-cs"/>
        </a:defRPr>
      </a:lvl1pPr>
      <a:lvl2pPr marL="2929140" indent="-1126593" algn="l" defTabSz="3605095" rtl="0" eaLnBrk="1" latinLnBrk="0" hangingPunct="1">
        <a:spcBef>
          <a:spcPct val="20000"/>
        </a:spcBef>
        <a:buFont typeface="Arial" pitchFamily="34" charset="0"/>
        <a:buChar char="–"/>
        <a:defRPr sz="11000" kern="1200">
          <a:solidFill>
            <a:schemeClr val="tx1"/>
          </a:solidFill>
          <a:latin typeface="+mn-lt"/>
          <a:ea typeface="+mn-ea"/>
          <a:cs typeface="+mn-cs"/>
        </a:defRPr>
      </a:lvl2pPr>
      <a:lvl3pPr marL="4506368" indent="-901274" algn="l" defTabSz="3605095" rtl="0" eaLnBrk="1" latinLnBrk="0" hangingPunct="1">
        <a:spcBef>
          <a:spcPct val="20000"/>
        </a:spcBef>
        <a:buFont typeface="Arial" pitchFamily="34" charset="0"/>
        <a:buChar char="•"/>
        <a:defRPr sz="9500" kern="1200">
          <a:solidFill>
            <a:schemeClr val="tx1"/>
          </a:solidFill>
          <a:latin typeface="+mn-lt"/>
          <a:ea typeface="+mn-ea"/>
          <a:cs typeface="+mn-cs"/>
        </a:defRPr>
      </a:lvl3pPr>
      <a:lvl4pPr marL="6308916" indent="-901274" algn="l" defTabSz="3605095" rtl="0" eaLnBrk="1" latinLnBrk="0" hangingPunct="1">
        <a:spcBef>
          <a:spcPct val="20000"/>
        </a:spcBef>
        <a:buFont typeface="Arial" pitchFamily="34" charset="0"/>
        <a:buChar char="–"/>
        <a:defRPr sz="7900" kern="1200">
          <a:solidFill>
            <a:schemeClr val="tx1"/>
          </a:solidFill>
          <a:latin typeface="+mn-lt"/>
          <a:ea typeface="+mn-ea"/>
          <a:cs typeface="+mn-cs"/>
        </a:defRPr>
      </a:lvl4pPr>
      <a:lvl5pPr marL="8111464" indent="-901274" algn="l" defTabSz="3605095" rtl="0" eaLnBrk="1" latinLnBrk="0" hangingPunct="1">
        <a:spcBef>
          <a:spcPct val="20000"/>
        </a:spcBef>
        <a:buFont typeface="Arial" pitchFamily="34" charset="0"/>
        <a:buChar char="»"/>
        <a:defRPr sz="7900" kern="1200">
          <a:solidFill>
            <a:schemeClr val="tx1"/>
          </a:solidFill>
          <a:latin typeface="+mn-lt"/>
          <a:ea typeface="+mn-ea"/>
          <a:cs typeface="+mn-cs"/>
        </a:defRPr>
      </a:lvl5pPr>
      <a:lvl6pPr marL="9914011" indent="-901274" algn="l" defTabSz="3605095"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716558" indent="-901274" algn="l" defTabSz="3605095"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519106" indent="-901274" algn="l" defTabSz="3605095"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321653" indent="-901274" algn="l" defTabSz="3605095"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el-GR"/>
      </a:defPPr>
      <a:lvl1pPr marL="0" algn="l" defTabSz="3605095" rtl="0" eaLnBrk="1" latinLnBrk="0" hangingPunct="1">
        <a:defRPr sz="7100" kern="1200">
          <a:solidFill>
            <a:schemeClr val="tx1"/>
          </a:solidFill>
          <a:latin typeface="+mn-lt"/>
          <a:ea typeface="+mn-ea"/>
          <a:cs typeface="+mn-cs"/>
        </a:defRPr>
      </a:lvl1pPr>
      <a:lvl2pPr marL="1802547" algn="l" defTabSz="3605095" rtl="0" eaLnBrk="1" latinLnBrk="0" hangingPunct="1">
        <a:defRPr sz="7100" kern="1200">
          <a:solidFill>
            <a:schemeClr val="tx1"/>
          </a:solidFill>
          <a:latin typeface="+mn-lt"/>
          <a:ea typeface="+mn-ea"/>
          <a:cs typeface="+mn-cs"/>
        </a:defRPr>
      </a:lvl2pPr>
      <a:lvl3pPr marL="3605095" algn="l" defTabSz="3605095" rtl="0" eaLnBrk="1" latinLnBrk="0" hangingPunct="1">
        <a:defRPr sz="7100" kern="1200">
          <a:solidFill>
            <a:schemeClr val="tx1"/>
          </a:solidFill>
          <a:latin typeface="+mn-lt"/>
          <a:ea typeface="+mn-ea"/>
          <a:cs typeface="+mn-cs"/>
        </a:defRPr>
      </a:lvl3pPr>
      <a:lvl4pPr marL="5407642" algn="l" defTabSz="3605095" rtl="0" eaLnBrk="1" latinLnBrk="0" hangingPunct="1">
        <a:defRPr sz="7100" kern="1200">
          <a:solidFill>
            <a:schemeClr val="tx1"/>
          </a:solidFill>
          <a:latin typeface="+mn-lt"/>
          <a:ea typeface="+mn-ea"/>
          <a:cs typeface="+mn-cs"/>
        </a:defRPr>
      </a:lvl4pPr>
      <a:lvl5pPr marL="7210190" algn="l" defTabSz="3605095" rtl="0" eaLnBrk="1" latinLnBrk="0" hangingPunct="1">
        <a:defRPr sz="7100" kern="1200">
          <a:solidFill>
            <a:schemeClr val="tx1"/>
          </a:solidFill>
          <a:latin typeface="+mn-lt"/>
          <a:ea typeface="+mn-ea"/>
          <a:cs typeface="+mn-cs"/>
        </a:defRPr>
      </a:lvl5pPr>
      <a:lvl6pPr marL="9012737" algn="l" defTabSz="3605095" rtl="0" eaLnBrk="1" latinLnBrk="0" hangingPunct="1">
        <a:defRPr sz="7100" kern="1200">
          <a:solidFill>
            <a:schemeClr val="tx1"/>
          </a:solidFill>
          <a:latin typeface="+mn-lt"/>
          <a:ea typeface="+mn-ea"/>
          <a:cs typeface="+mn-cs"/>
        </a:defRPr>
      </a:lvl6pPr>
      <a:lvl7pPr marL="10815285" algn="l" defTabSz="3605095" rtl="0" eaLnBrk="1" latinLnBrk="0" hangingPunct="1">
        <a:defRPr sz="7100" kern="1200">
          <a:solidFill>
            <a:schemeClr val="tx1"/>
          </a:solidFill>
          <a:latin typeface="+mn-lt"/>
          <a:ea typeface="+mn-ea"/>
          <a:cs typeface="+mn-cs"/>
        </a:defRPr>
      </a:lvl7pPr>
      <a:lvl8pPr marL="12617832" algn="l" defTabSz="3605095" rtl="0" eaLnBrk="1" latinLnBrk="0" hangingPunct="1">
        <a:defRPr sz="7100" kern="1200">
          <a:solidFill>
            <a:schemeClr val="tx1"/>
          </a:solidFill>
          <a:latin typeface="+mn-lt"/>
          <a:ea typeface="+mn-ea"/>
          <a:cs typeface="+mn-cs"/>
        </a:defRPr>
      </a:lvl8pPr>
      <a:lvl9pPr marL="14420379" algn="l" defTabSz="3605095"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2691840"/>
            <a:ext cx="27432000" cy="2249528"/>
          </a:xfrm>
          <a:prstGeom prst="rect">
            <a:avLst/>
          </a:prstGeom>
          <a:noFill/>
        </p:spPr>
        <p:txBody>
          <a:bodyPr wrap="square" lIns="78931" tIns="39466" rIns="78931" bIns="39466" rtlCol="0">
            <a:spAutoFit/>
          </a:bodyPr>
          <a:lstStyle/>
          <a:p>
            <a:pPr algn="ctr"/>
            <a:r>
              <a:rPr lang="en-GB" sz="4700" b="1" dirty="0" smtClean="0"/>
              <a:t>          </a:t>
            </a:r>
            <a:r>
              <a:rPr lang="en-US" sz="4700" b="1" dirty="0" smtClean="0"/>
              <a:t>ROBUSTBASS: ADVANCED SELECTIVE BREEDING FOR ROBUSTNESS, DISEASE AND STRESS RESISTANCE IN EUROPEAN SEA BASS (DICENTRARCHUS LABRAX) THROUGH THE USE OF NEXT GENERATION SEQUENCING TECHNIQUES FOR GENETIC IMPROVEMENT</a:t>
            </a:r>
            <a:endParaRPr lang="el-GR" sz="4700" dirty="0"/>
          </a:p>
        </p:txBody>
      </p:sp>
      <p:sp>
        <p:nvSpPr>
          <p:cNvPr id="5" name="4 - TextBox"/>
          <p:cNvSpPr txBox="1"/>
          <p:nvPr/>
        </p:nvSpPr>
        <p:spPr>
          <a:xfrm>
            <a:off x="2770783" y="5204282"/>
            <a:ext cx="21962441" cy="1249254"/>
          </a:xfrm>
          <a:prstGeom prst="rect">
            <a:avLst/>
          </a:prstGeom>
          <a:noFill/>
        </p:spPr>
        <p:txBody>
          <a:bodyPr wrap="square" lIns="78931" tIns="39466" rIns="78931" bIns="39466" rtlCol="0">
            <a:spAutoFit/>
          </a:bodyPr>
          <a:lstStyle/>
          <a:p>
            <a:pPr algn="ctr"/>
            <a:r>
              <a:rPr lang="nl-BE" sz="3800" b="1" dirty="0" smtClean="0"/>
              <a:t>Tsigenopoulos C.S.</a:t>
            </a:r>
            <a:r>
              <a:rPr lang="nl-BE" sz="3800" b="1" baseline="30000" dirty="0" smtClean="0"/>
              <a:t>1</a:t>
            </a:r>
            <a:r>
              <a:rPr lang="nl-BE" sz="3800" b="1" dirty="0" smtClean="0"/>
              <a:t>*, Chatziplis D.</a:t>
            </a:r>
            <a:r>
              <a:rPr lang="nl-BE" sz="3800" b="1" baseline="30000" dirty="0" smtClean="0"/>
              <a:t>2</a:t>
            </a:r>
            <a:r>
              <a:rPr lang="nl-BE" sz="3800" b="1" dirty="0" smtClean="0"/>
              <a:t>, Pavlidis M.</a:t>
            </a:r>
            <a:r>
              <a:rPr lang="nl-BE" sz="3800" b="1" baseline="30000" dirty="0" smtClean="0"/>
              <a:t>3</a:t>
            </a:r>
            <a:r>
              <a:rPr lang="nl-BE" sz="3800" b="1" dirty="0" smtClean="0"/>
              <a:t>, Guinand B.</a:t>
            </a:r>
            <a:r>
              <a:rPr lang="nl-BE" sz="3800" b="1" baseline="30000" dirty="0" smtClean="0"/>
              <a:t>4</a:t>
            </a:r>
            <a:r>
              <a:rPr lang="nl-BE" sz="3800" b="1" dirty="0" smtClean="0"/>
              <a:t>, Desmarais E.</a:t>
            </a:r>
            <a:r>
              <a:rPr lang="nl-BE" sz="3800" b="1" baseline="30000" dirty="0" smtClean="0"/>
              <a:t>4</a:t>
            </a:r>
            <a:r>
              <a:rPr lang="nl-BE" sz="3800" b="1" dirty="0" smtClean="0"/>
              <a:t>, Rye M.</a:t>
            </a:r>
            <a:r>
              <a:rPr lang="nl-BE" sz="3800" b="1" baseline="30000" dirty="0" smtClean="0"/>
              <a:t>5</a:t>
            </a:r>
            <a:r>
              <a:rPr lang="nl-BE" sz="3800" b="1" dirty="0" smtClean="0"/>
              <a:t>, Thorland I.</a:t>
            </a:r>
            <a:r>
              <a:rPr lang="nl-BE" sz="3800" b="1" baseline="30000" dirty="0" smtClean="0"/>
              <a:t>5</a:t>
            </a:r>
            <a:r>
              <a:rPr lang="nl-BE" sz="3800" b="1" dirty="0" smtClean="0"/>
              <a:t>, </a:t>
            </a:r>
            <a:endParaRPr lang="nl-BE" sz="3800" b="1" dirty="0" smtClean="0"/>
          </a:p>
          <a:p>
            <a:pPr algn="ctr"/>
            <a:r>
              <a:rPr lang="nl-BE" sz="3800" b="1" dirty="0" smtClean="0"/>
              <a:t>Vela-Avitua </a:t>
            </a:r>
            <a:r>
              <a:rPr lang="nl-BE" sz="3800" b="1" dirty="0" smtClean="0"/>
              <a:t>S.</a:t>
            </a:r>
            <a:r>
              <a:rPr lang="nl-BE" sz="3800" b="1" baseline="30000" dirty="0" smtClean="0"/>
              <a:t>5</a:t>
            </a:r>
            <a:r>
              <a:rPr lang="nl-BE" sz="3800" b="1" dirty="0" smtClean="0"/>
              <a:t>, Moghadam H.</a:t>
            </a:r>
            <a:r>
              <a:rPr lang="nl-BE" sz="3800" b="1" baseline="30000" dirty="0" smtClean="0"/>
              <a:t>6</a:t>
            </a:r>
            <a:r>
              <a:rPr lang="nl-BE" sz="3800" b="1" dirty="0" smtClean="0"/>
              <a:t>, Manousaki T.</a:t>
            </a:r>
            <a:r>
              <a:rPr lang="nl-BE" sz="3800" b="1" baseline="30000" dirty="0" smtClean="0"/>
              <a:t>1</a:t>
            </a:r>
            <a:r>
              <a:rPr lang="nl-BE" sz="3800" b="1" dirty="0" smtClean="0"/>
              <a:t> , Papaharisis L.</a:t>
            </a:r>
            <a:r>
              <a:rPr lang="nl-BE" sz="3800" b="1" baseline="30000" dirty="0" smtClean="0"/>
              <a:t>7</a:t>
            </a:r>
            <a:endParaRPr lang="el-GR" sz="3800" b="1" baseline="30000" dirty="0"/>
          </a:p>
        </p:txBody>
      </p:sp>
      <p:sp>
        <p:nvSpPr>
          <p:cNvPr id="6" name="5 - TextBox"/>
          <p:cNvSpPr txBox="1"/>
          <p:nvPr/>
        </p:nvSpPr>
        <p:spPr>
          <a:xfrm>
            <a:off x="7379296" y="6743160"/>
            <a:ext cx="19586176" cy="3742244"/>
          </a:xfrm>
          <a:prstGeom prst="rect">
            <a:avLst/>
          </a:prstGeom>
          <a:noFill/>
        </p:spPr>
        <p:txBody>
          <a:bodyPr wrap="square" lIns="78931" tIns="39466" rIns="78931" bIns="39466" rtlCol="0">
            <a:spAutoFit/>
          </a:bodyPr>
          <a:lstStyle/>
          <a:p>
            <a:r>
              <a:rPr lang="en-US" sz="3400" baseline="30000" dirty="0" smtClean="0"/>
              <a:t>1</a:t>
            </a:r>
            <a:r>
              <a:rPr lang="en-US" sz="3400" dirty="0" smtClean="0"/>
              <a:t> Institute of Marine Biology, Biotechnology and Aquaculture, Hellenic Centre for Marine Research, </a:t>
            </a:r>
            <a:r>
              <a:rPr lang="en-US" sz="3400" dirty="0" smtClean="0"/>
              <a:t>Greece</a:t>
            </a:r>
            <a:endParaRPr lang="en-US" sz="3400" dirty="0" smtClean="0"/>
          </a:p>
          <a:p>
            <a:r>
              <a:rPr lang="en-US" sz="3400" baseline="30000" dirty="0" smtClean="0"/>
              <a:t>2 </a:t>
            </a:r>
            <a:r>
              <a:rPr lang="en-US" sz="3400" dirty="0" smtClean="0"/>
              <a:t>Department of Agricultural Technology, Alexander Technological Education Institute of Thessaloniki, </a:t>
            </a:r>
            <a:r>
              <a:rPr lang="en-US" sz="3400" dirty="0" smtClean="0"/>
              <a:t>Greece</a:t>
            </a:r>
            <a:endParaRPr lang="en-US" sz="3400" dirty="0" smtClean="0"/>
          </a:p>
          <a:p>
            <a:r>
              <a:rPr lang="en-US" sz="3400" baseline="30000" dirty="0" smtClean="0"/>
              <a:t>3</a:t>
            </a:r>
            <a:r>
              <a:rPr lang="en-US" sz="3400" dirty="0" smtClean="0"/>
              <a:t> Department of Biology, University of Crete, </a:t>
            </a:r>
            <a:r>
              <a:rPr lang="en-US" sz="3400" dirty="0" smtClean="0"/>
              <a:t>Greece</a:t>
            </a:r>
            <a:endParaRPr lang="en-US" sz="3400" dirty="0" smtClean="0"/>
          </a:p>
          <a:p>
            <a:r>
              <a:rPr lang="en-US" sz="3400" baseline="30000" dirty="0" smtClean="0"/>
              <a:t>4 </a:t>
            </a:r>
            <a:r>
              <a:rPr lang="en-US" sz="3400" dirty="0" err="1" smtClean="0"/>
              <a:t>Institut</a:t>
            </a:r>
            <a:r>
              <a:rPr lang="en-US" sz="3400" dirty="0" smtClean="0"/>
              <a:t> des Sciences de </a:t>
            </a:r>
            <a:r>
              <a:rPr lang="en-US" sz="3400" dirty="0" err="1" smtClean="0"/>
              <a:t>l'Evolution</a:t>
            </a:r>
            <a:r>
              <a:rPr lang="en-US" sz="3400" dirty="0" smtClean="0"/>
              <a:t> de Montpellier, UMR ISEM, </a:t>
            </a:r>
            <a:r>
              <a:rPr lang="en-US" sz="3400" dirty="0" smtClean="0"/>
              <a:t>France</a:t>
            </a:r>
            <a:endParaRPr lang="en-US" sz="3400" dirty="0" smtClean="0"/>
          </a:p>
          <a:p>
            <a:r>
              <a:rPr lang="en-US" sz="3400" baseline="30000" dirty="0" smtClean="0"/>
              <a:t>5</a:t>
            </a:r>
            <a:r>
              <a:rPr lang="en-US" sz="3400" dirty="0" smtClean="0"/>
              <a:t> </a:t>
            </a:r>
            <a:r>
              <a:rPr lang="en-US" sz="3400" dirty="0" err="1" smtClean="0"/>
              <a:t>Aqvaforsk</a:t>
            </a:r>
            <a:r>
              <a:rPr lang="en-US" sz="3400" dirty="0" smtClean="0"/>
              <a:t> </a:t>
            </a:r>
            <a:r>
              <a:rPr lang="en-US" sz="3400" dirty="0" smtClean="0"/>
              <a:t>Genetics Center AS, </a:t>
            </a:r>
            <a:r>
              <a:rPr lang="en-US" sz="3400" dirty="0" smtClean="0"/>
              <a:t>Norway</a:t>
            </a:r>
            <a:endParaRPr lang="en-US" sz="3400" dirty="0" smtClean="0"/>
          </a:p>
          <a:p>
            <a:r>
              <a:rPr lang="en-US" sz="3400" baseline="30000" dirty="0" smtClean="0"/>
              <a:t>6</a:t>
            </a:r>
            <a:r>
              <a:rPr lang="en-US" sz="3400" dirty="0" smtClean="0"/>
              <a:t> NOFIMA AS, </a:t>
            </a:r>
            <a:r>
              <a:rPr lang="en-US" sz="3400" dirty="0" smtClean="0"/>
              <a:t>Norway</a:t>
            </a:r>
            <a:endParaRPr lang="en-US" sz="3400" dirty="0" smtClean="0"/>
          </a:p>
          <a:p>
            <a:r>
              <a:rPr lang="en-US" sz="3400" baseline="30000" dirty="0" smtClean="0"/>
              <a:t>7</a:t>
            </a:r>
            <a:r>
              <a:rPr lang="en-US" sz="3400" dirty="0" smtClean="0"/>
              <a:t> Nireus Aquaculture SA, </a:t>
            </a:r>
            <a:r>
              <a:rPr lang="en-US" sz="3400" dirty="0" smtClean="0"/>
              <a:t>Greece</a:t>
            </a:r>
            <a:endParaRPr lang="en-US" sz="3400" dirty="0"/>
          </a:p>
        </p:txBody>
      </p:sp>
      <p:pic>
        <p:nvPicPr>
          <p:cNvPr id="11" name="Picture 5" descr="hcmr-LOGOS transparent.gif"/>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0503" y="272934"/>
            <a:ext cx="1728193" cy="2004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 name="TextBox 33"/>
          <p:cNvSpPr txBox="1"/>
          <p:nvPr/>
        </p:nvSpPr>
        <p:spPr>
          <a:xfrm>
            <a:off x="282300" y="34028968"/>
            <a:ext cx="26827188" cy="1587808"/>
          </a:xfrm>
          <a:prstGeom prst="rect">
            <a:avLst/>
          </a:prstGeom>
          <a:noFill/>
        </p:spPr>
        <p:txBody>
          <a:bodyPr wrap="square" lIns="78931" tIns="39466" rIns="78931" bIns="39466" rtlCol="0">
            <a:spAutoFit/>
          </a:bodyPr>
          <a:lstStyle/>
          <a:p>
            <a:pPr algn="ctr">
              <a:lnSpc>
                <a:spcPct val="150000"/>
              </a:lnSpc>
            </a:pPr>
            <a:r>
              <a:rPr lang="en-US" sz="2800" b="1" u="sng" dirty="0" smtClean="0"/>
              <a:t>Acknowledgements</a:t>
            </a:r>
            <a:endParaRPr lang="en-US" sz="2800" u="sng" dirty="0" smtClean="0"/>
          </a:p>
          <a:p>
            <a:pPr algn="ctr"/>
            <a:r>
              <a:rPr lang="en-US" sz="2800" i="1" dirty="0" smtClean="0"/>
              <a:t>The project is funded by the Hellenic General Secretariat of Research and Technology, in the framework of the 3rd Joint Transnational Call of the ERA-Net COFASP (Cooperation in Fisheries, Aquaculture and Seafood Processing) in collaboration with ERA-NET Marine Biotechnology</a:t>
            </a:r>
            <a:endParaRPr lang="en-US" sz="2800" i="1" dirty="0"/>
          </a:p>
        </p:txBody>
      </p:sp>
      <p:sp>
        <p:nvSpPr>
          <p:cNvPr id="32" name="31 - Ορθογώνιο"/>
          <p:cNvSpPr/>
          <p:nvPr/>
        </p:nvSpPr>
        <p:spPr>
          <a:xfrm>
            <a:off x="14220056" y="10731624"/>
            <a:ext cx="12984480" cy="2344499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8931" tIns="39466" rIns="78931" bIns="39466" rtlCol="0" anchor="ctr"/>
          <a:lstStyle/>
          <a:p>
            <a:pPr algn="ctr"/>
            <a:endParaRPr lang="el-GR"/>
          </a:p>
        </p:txBody>
      </p:sp>
      <p:sp>
        <p:nvSpPr>
          <p:cNvPr id="34" name="33 - TextBox"/>
          <p:cNvSpPr txBox="1"/>
          <p:nvPr/>
        </p:nvSpPr>
        <p:spPr>
          <a:xfrm>
            <a:off x="14652104" y="10846024"/>
            <a:ext cx="12385376" cy="24209385"/>
          </a:xfrm>
          <a:prstGeom prst="rect">
            <a:avLst/>
          </a:prstGeom>
          <a:noFill/>
        </p:spPr>
        <p:txBody>
          <a:bodyPr wrap="square" lIns="78931" tIns="39466" rIns="78931" bIns="39466" rtlCol="0">
            <a:spAutoFit/>
          </a:bodyPr>
          <a:lstStyle/>
          <a:p>
            <a:pPr algn="just"/>
            <a:r>
              <a:rPr lang="en-GB" sz="3200" dirty="0" smtClean="0"/>
              <a:t>We </a:t>
            </a:r>
            <a:r>
              <a:rPr lang="en-GB" sz="3200" dirty="0" smtClean="0"/>
              <a:t>expect to verify and fine map detected QTL as well as identify new ones. These QTL could be used in order to directly test their potential effect on disease resistance, as well as their versatility (robustness) in different environmental conditions (i.e. stress). If results are positive fish could be selected for traits difficult to be recorded (stress, cortisol), disease resistance and moreover, increase accuracy and robustness of the Estimated Breeding Values of an existing breeding program.</a:t>
            </a:r>
            <a:endParaRPr lang="en-US" sz="3200" dirty="0" smtClean="0"/>
          </a:p>
          <a:p>
            <a:pPr algn="just"/>
            <a:endParaRPr lang="en-GB" sz="1400" dirty="0" smtClean="0"/>
          </a:p>
          <a:p>
            <a:pPr algn="just"/>
            <a:r>
              <a:rPr lang="en-GB" sz="3200" dirty="0" smtClean="0"/>
              <a:t>Then</a:t>
            </a:r>
            <a:r>
              <a:rPr lang="en-GB" sz="3200" dirty="0" smtClean="0"/>
              <a:t>, we aim at conducting the first experiments in European seabass for three main disease threats namely </a:t>
            </a:r>
            <a:r>
              <a:rPr lang="en-GB" sz="3200" dirty="0" err="1" smtClean="0"/>
              <a:t>vibriosis</a:t>
            </a:r>
            <a:r>
              <a:rPr lang="en-GB" sz="3200" dirty="0" smtClean="0"/>
              <a:t>, VNN-VER and </a:t>
            </a:r>
            <a:r>
              <a:rPr lang="en-GB" sz="3200" dirty="0" err="1" smtClean="0"/>
              <a:t>pasteurellosis</a:t>
            </a:r>
            <a:r>
              <a:rPr lang="en-GB" sz="3200" dirty="0" smtClean="0"/>
              <a:t> accompanied at the same time with an acute stress response test. We consider that this constitutes a holistic approach for evaluating the European sea bass robustness. For </a:t>
            </a:r>
            <a:r>
              <a:rPr lang="en-GB" sz="3200" dirty="0" err="1" smtClean="0"/>
              <a:t>vibriosis</a:t>
            </a:r>
            <a:r>
              <a:rPr lang="en-GB" sz="3200" dirty="0" smtClean="0"/>
              <a:t>, there is only one study that reports a variant of the interleukin-1β gene in European sea bass, to be associated with increased resistance against </a:t>
            </a:r>
            <a:r>
              <a:rPr lang="en-GB" sz="3200" i="1" dirty="0" err="1" smtClean="0"/>
              <a:t>Vibrio</a:t>
            </a:r>
            <a:r>
              <a:rPr lang="en-GB" sz="3200" i="1" dirty="0" smtClean="0"/>
              <a:t> </a:t>
            </a:r>
            <a:r>
              <a:rPr lang="en-GB" sz="3200" i="1" dirty="0" err="1" smtClean="0"/>
              <a:t>anguillarum</a:t>
            </a:r>
            <a:r>
              <a:rPr lang="en-GB" sz="3200" dirty="0" smtClean="0"/>
              <a:t>. </a:t>
            </a:r>
            <a:r>
              <a:rPr lang="en-GB" sz="3200" dirty="0" smtClean="0"/>
              <a:t>Using a series of families produced by the commercial partner, our aim is to determine the genetic architecture of resistance using a genome-wide association study </a:t>
            </a:r>
            <a:r>
              <a:rPr lang="en-GB" sz="3200" dirty="0" smtClean="0"/>
              <a:t>(WP4</a:t>
            </a:r>
            <a:r>
              <a:rPr lang="en-GB" sz="3200" dirty="0" smtClean="0"/>
              <a:t>). Since European seabass and gilthead seabream are phylogenetically close, we further plan to conduct a comparative genome analysis aiming at examining the concordance between the QTL detected in the proposed experiments and those in gilthead seabream that will derive from ongoing parallel studies. QTL located in homologous genomic regions for both species will be a great 'proof-of-concept' and is expected to reduce costs in the future when results will be implemented into breeding programs to improve resistance applying genomic selection. Furthermore, this will be the first study to implement parallel genomic and </a:t>
            </a:r>
            <a:r>
              <a:rPr lang="en-GB" sz="3200" dirty="0" err="1" smtClean="0"/>
              <a:t>epigenomic</a:t>
            </a:r>
            <a:r>
              <a:rPr lang="en-GB" sz="3200" dirty="0" smtClean="0"/>
              <a:t> approaches at a genome-wide scale. It will provide differential distributions of SNPs and differentially </a:t>
            </a:r>
            <a:r>
              <a:rPr lang="en-GB" sz="3200" dirty="0" err="1" smtClean="0"/>
              <a:t>methylated</a:t>
            </a:r>
            <a:r>
              <a:rPr lang="en-GB" sz="3200" dirty="0" smtClean="0"/>
              <a:t> sites along sea bass LGs, and the potential involvement of </a:t>
            </a:r>
            <a:r>
              <a:rPr lang="en-GB" sz="3200" dirty="0" err="1" smtClean="0"/>
              <a:t>epigenomic</a:t>
            </a:r>
            <a:r>
              <a:rPr lang="en-GB" sz="3200" dirty="0" smtClean="0"/>
              <a:t> information in detected QTLs responsible for observed variation in the stress response in sea bass. Welfare is especially important in animal production, including fish production and the improved understanding of stress response determinants using “</a:t>
            </a:r>
            <a:r>
              <a:rPr lang="en-GB" sz="3200" dirty="0" err="1" smtClean="0"/>
              <a:t>omics</a:t>
            </a:r>
            <a:r>
              <a:rPr lang="en-GB" sz="3200" dirty="0" smtClean="0"/>
              <a:t>” are of particular </a:t>
            </a:r>
            <a:r>
              <a:rPr lang="en-GB" sz="3200" dirty="0" smtClean="0"/>
              <a:t>importance. </a:t>
            </a:r>
            <a:endParaRPr lang="en-US" sz="3200" dirty="0" smtClean="0"/>
          </a:p>
          <a:p>
            <a:pPr algn="just"/>
            <a:endParaRPr lang="en-GB" sz="1400" dirty="0" smtClean="0"/>
          </a:p>
          <a:p>
            <a:pPr algn="just"/>
            <a:r>
              <a:rPr lang="en-GB" sz="3200" dirty="0" smtClean="0"/>
              <a:t>Finally</a:t>
            </a:r>
            <a:r>
              <a:rPr lang="en-GB" sz="3200" dirty="0" smtClean="0"/>
              <a:t>, we are establishing a training population for the implementation of genomic selection methods. Genomic selection methods can increase accuracy of selection especially in trials of low heritability (i.e. disease resistance), facilitate the selection of traits difficult or costly to measure (i.e. stress resistance). We are assessing possible differentiation at molecular level concerning disease resistance traits and compare between classical breeding program and genomic selection. Last, we will assess gains in accuracy and cost effectiveness of the implementation of genomic selection in aquaculture breeding program</a:t>
            </a:r>
            <a:r>
              <a:rPr lang="en-GB" sz="3200" dirty="0" smtClean="0"/>
              <a:t>.</a:t>
            </a:r>
            <a:endParaRPr lang="el-GR" sz="3200" dirty="0" smtClean="0"/>
          </a:p>
          <a:p>
            <a:pPr algn="just"/>
            <a:endParaRPr lang="en-US" sz="1400" dirty="0" smtClean="0"/>
          </a:p>
          <a:p>
            <a:pPr algn="just"/>
            <a:r>
              <a:rPr lang="en-GB" sz="3200" dirty="0" smtClean="0"/>
              <a:t>Overall the consortium will build on previous knowledge acquired in past European and National projects to promote basic science but also technical innovations to increase productivity, welfare and sustainability of aquaculture. The overall impact delivered by the project is expected to integrate benefits from research / academia and the production sector</a:t>
            </a:r>
            <a:r>
              <a:rPr lang="en-GB" sz="3200" dirty="0" smtClean="0"/>
              <a:t>.</a:t>
            </a:r>
            <a:endParaRPr lang="el-GR" sz="3200" dirty="0"/>
          </a:p>
        </p:txBody>
      </p:sp>
      <p:pic>
        <p:nvPicPr>
          <p:cNvPr id="1026" name="Picture 2"/>
          <p:cNvPicPr>
            <a:picLocks noChangeAspect="1" noChangeArrowheads="1"/>
          </p:cNvPicPr>
          <p:nvPr/>
        </p:nvPicPr>
        <p:blipFill>
          <a:blip r:embed="rId3" cstate="print"/>
          <a:srcRect/>
          <a:stretch>
            <a:fillRect/>
          </a:stretch>
        </p:blipFill>
        <p:spPr bwMode="auto">
          <a:xfrm>
            <a:off x="6731224" y="260848"/>
            <a:ext cx="1949917" cy="1979315"/>
          </a:xfrm>
          <a:prstGeom prst="rect">
            <a:avLst/>
          </a:prstGeom>
          <a:noFill/>
          <a:ln w="9525">
            <a:noFill/>
            <a:miter lim="800000"/>
            <a:headEnd/>
            <a:tailEnd/>
          </a:ln>
        </p:spPr>
      </p:pic>
      <p:pic>
        <p:nvPicPr>
          <p:cNvPr id="1034" name="Picture 10" descr="Image result for nireus aquaculture logo"/>
          <p:cNvPicPr>
            <a:picLocks noChangeAspect="1" noChangeArrowheads="1"/>
          </p:cNvPicPr>
          <p:nvPr/>
        </p:nvPicPr>
        <p:blipFill>
          <a:blip r:embed="rId4" cstate="print"/>
          <a:srcRect/>
          <a:stretch>
            <a:fillRect/>
          </a:stretch>
        </p:blipFill>
        <p:spPr bwMode="auto">
          <a:xfrm>
            <a:off x="25525312" y="191630"/>
            <a:ext cx="1728192" cy="2085442"/>
          </a:xfrm>
          <a:prstGeom prst="rect">
            <a:avLst/>
          </a:prstGeom>
          <a:noFill/>
        </p:spPr>
      </p:pic>
      <p:pic>
        <p:nvPicPr>
          <p:cNvPr id="1040" name="Picture 16" descr="Image result for technical university of thessaloniki logo"/>
          <p:cNvPicPr>
            <a:picLocks noChangeAspect="1" noChangeArrowheads="1"/>
          </p:cNvPicPr>
          <p:nvPr/>
        </p:nvPicPr>
        <p:blipFill>
          <a:blip r:embed="rId5" cstate="print"/>
          <a:srcRect/>
          <a:stretch>
            <a:fillRect/>
          </a:stretch>
        </p:blipFill>
        <p:spPr bwMode="auto">
          <a:xfrm>
            <a:off x="2914800" y="260848"/>
            <a:ext cx="2789992" cy="1962149"/>
          </a:xfrm>
          <a:prstGeom prst="rect">
            <a:avLst/>
          </a:prstGeom>
          <a:noFill/>
        </p:spPr>
      </p:pic>
      <p:pic>
        <p:nvPicPr>
          <p:cNvPr id="1042" name="Picture 18" descr="Image result for montpellier university logo"/>
          <p:cNvPicPr>
            <a:picLocks noChangeAspect="1" noChangeArrowheads="1"/>
          </p:cNvPicPr>
          <p:nvPr/>
        </p:nvPicPr>
        <p:blipFill>
          <a:blip r:embed="rId6" cstate="print"/>
          <a:srcRect/>
          <a:stretch>
            <a:fillRect/>
          </a:stretch>
        </p:blipFill>
        <p:spPr bwMode="auto">
          <a:xfrm>
            <a:off x="10115600" y="256281"/>
            <a:ext cx="1948783" cy="1948783"/>
          </a:xfrm>
          <a:prstGeom prst="rect">
            <a:avLst/>
          </a:prstGeom>
          <a:noFill/>
        </p:spPr>
      </p:pic>
      <p:pic>
        <p:nvPicPr>
          <p:cNvPr id="1044" name="Picture 20" descr="Image result for nofima logo"/>
          <p:cNvPicPr>
            <a:picLocks noChangeAspect="1" noChangeArrowheads="1"/>
          </p:cNvPicPr>
          <p:nvPr/>
        </p:nvPicPr>
        <p:blipFill>
          <a:blip r:embed="rId7" cstate="print"/>
          <a:srcRect/>
          <a:stretch>
            <a:fillRect/>
          </a:stretch>
        </p:blipFill>
        <p:spPr bwMode="auto">
          <a:xfrm>
            <a:off x="18900576" y="476872"/>
            <a:ext cx="5471050" cy="1584176"/>
          </a:xfrm>
          <a:prstGeom prst="rect">
            <a:avLst/>
          </a:prstGeom>
          <a:noFill/>
        </p:spPr>
      </p:pic>
      <p:pic>
        <p:nvPicPr>
          <p:cNvPr id="1046" name="Picture 22" descr="Image result for Akvaforsk logo"/>
          <p:cNvPicPr>
            <a:picLocks noChangeAspect="1" noChangeArrowheads="1"/>
          </p:cNvPicPr>
          <p:nvPr/>
        </p:nvPicPr>
        <p:blipFill>
          <a:blip r:embed="rId8" cstate="print"/>
          <a:srcRect/>
          <a:stretch>
            <a:fillRect/>
          </a:stretch>
        </p:blipFill>
        <p:spPr bwMode="auto">
          <a:xfrm>
            <a:off x="13211944" y="260848"/>
            <a:ext cx="4964284" cy="1944216"/>
          </a:xfrm>
          <a:prstGeom prst="rect">
            <a:avLst/>
          </a:prstGeom>
          <a:noFill/>
        </p:spPr>
      </p:pic>
      <p:sp>
        <p:nvSpPr>
          <p:cNvPr id="127" name="31 - Ορθογώνιο"/>
          <p:cNvSpPr/>
          <p:nvPr/>
        </p:nvSpPr>
        <p:spPr>
          <a:xfrm>
            <a:off x="322512" y="10731624"/>
            <a:ext cx="12984480" cy="681114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8931" tIns="39466" rIns="78931" bIns="39466" rtlCol="0" anchor="ctr"/>
          <a:lstStyle/>
          <a:p>
            <a:pPr algn="ctr"/>
            <a:endParaRPr lang="el-GR"/>
          </a:p>
        </p:txBody>
      </p:sp>
      <p:sp>
        <p:nvSpPr>
          <p:cNvPr id="128" name="13 - Ορθογώνιο"/>
          <p:cNvSpPr/>
          <p:nvPr/>
        </p:nvSpPr>
        <p:spPr>
          <a:xfrm>
            <a:off x="538536" y="11011658"/>
            <a:ext cx="12457383" cy="6373734"/>
          </a:xfrm>
          <a:prstGeom prst="rect">
            <a:avLst/>
          </a:prstGeom>
          <a:noFill/>
          <a:ln>
            <a:noFill/>
          </a:ln>
        </p:spPr>
        <p:txBody>
          <a:bodyPr wrap="square" lIns="78931" tIns="39466" rIns="78931" bIns="39466">
            <a:spAutoFit/>
          </a:bodyPr>
          <a:lstStyle/>
          <a:p>
            <a:r>
              <a:rPr lang="en-US" sz="4000" b="1" dirty="0" smtClean="0"/>
              <a:t>Introduction</a:t>
            </a:r>
          </a:p>
          <a:p>
            <a:endParaRPr lang="en-US" sz="4000" b="1" dirty="0" smtClean="0"/>
          </a:p>
          <a:p>
            <a:endParaRPr lang="en-US" sz="900" dirty="0"/>
          </a:p>
          <a:p>
            <a:pPr algn="just"/>
            <a:r>
              <a:rPr lang="en-GB" sz="3200" dirty="0" smtClean="0"/>
              <a:t>Infectious diseases are, together with feed consumption, probably the issue where more fish producers report highest expenses. Hence it is of main importance to apply sustainable strategies to reduce the use of therapeutics in the production systems. Genetic improvement in other fish species has shown that well planned family-based breeding programs yield to genetic gains on disease resistance related traits greater than 12% per generation, when relevant challenge tests are </a:t>
            </a:r>
            <a:r>
              <a:rPr lang="en-GB" sz="3200" dirty="0" smtClean="0"/>
              <a:t>applied. </a:t>
            </a:r>
            <a:r>
              <a:rPr lang="en-GB" sz="3200" dirty="0" smtClean="0"/>
              <a:t>But despite the fact that the potential for high genetic gains are well documented for aquatic species, it is known that less than 10% of today’s global aquaculture production is based on genetically improved stock. </a:t>
            </a:r>
            <a:endParaRPr lang="en-US" sz="3200" dirty="0" smtClean="0"/>
          </a:p>
        </p:txBody>
      </p:sp>
      <p:pic>
        <p:nvPicPr>
          <p:cNvPr id="1050" name="Picture 26" descr="Image result for european seabass"/>
          <p:cNvPicPr>
            <a:picLocks noChangeAspect="1" noChangeArrowheads="1"/>
          </p:cNvPicPr>
          <p:nvPr/>
        </p:nvPicPr>
        <p:blipFill>
          <a:blip r:embed="rId9" cstate="print"/>
          <a:srcRect/>
          <a:stretch>
            <a:fillRect/>
          </a:stretch>
        </p:blipFill>
        <p:spPr bwMode="auto">
          <a:xfrm>
            <a:off x="0" y="6813576"/>
            <a:ext cx="7223721" cy="2808974"/>
          </a:xfrm>
          <a:prstGeom prst="rect">
            <a:avLst/>
          </a:prstGeom>
          <a:noFill/>
        </p:spPr>
      </p:pic>
      <p:sp>
        <p:nvSpPr>
          <p:cNvPr id="129" name="31 - Ορθογώνιο"/>
          <p:cNvSpPr/>
          <p:nvPr/>
        </p:nvSpPr>
        <p:spPr>
          <a:xfrm>
            <a:off x="322512" y="19012544"/>
            <a:ext cx="12984480" cy="609106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8931" tIns="39466" rIns="78931" bIns="39466" rtlCol="0" anchor="ctr"/>
          <a:lstStyle/>
          <a:p>
            <a:pPr algn="ctr"/>
            <a:endParaRPr lang="el-GR"/>
          </a:p>
        </p:txBody>
      </p:sp>
      <p:sp>
        <p:nvSpPr>
          <p:cNvPr id="37" name="13 - Ορθογώνιο"/>
          <p:cNvSpPr/>
          <p:nvPr/>
        </p:nvSpPr>
        <p:spPr>
          <a:xfrm>
            <a:off x="538537" y="19372584"/>
            <a:ext cx="12457383" cy="5250349"/>
          </a:xfrm>
          <a:prstGeom prst="rect">
            <a:avLst/>
          </a:prstGeom>
          <a:noFill/>
        </p:spPr>
        <p:txBody>
          <a:bodyPr wrap="square" lIns="78931" tIns="39466" rIns="78931" bIns="39466">
            <a:spAutoFit/>
          </a:bodyPr>
          <a:lstStyle/>
          <a:p>
            <a:r>
              <a:rPr lang="en-US" sz="4000" b="1" dirty="0" smtClean="0"/>
              <a:t>Aim</a:t>
            </a:r>
            <a:endParaRPr lang="el-GR" sz="4000" b="1" dirty="0" smtClean="0"/>
          </a:p>
          <a:p>
            <a:endParaRPr lang="en-US" sz="4000" b="1" dirty="0" smtClean="0"/>
          </a:p>
          <a:p>
            <a:pPr algn="just"/>
            <a:r>
              <a:rPr lang="en-GB" sz="3200" dirty="0" smtClean="0"/>
              <a:t>The </a:t>
            </a:r>
            <a:r>
              <a:rPr lang="en-GB" sz="3200" dirty="0" smtClean="0"/>
              <a:t>aim of the current project is to improve the efficiency of European aquaculture by advancing selective breeding to the next level for European seabass (</a:t>
            </a:r>
            <a:r>
              <a:rPr lang="en-GB" sz="3200" i="1" dirty="0" smtClean="0"/>
              <a:t>Dicentrarchus labrax</a:t>
            </a:r>
            <a:r>
              <a:rPr lang="en-GB" sz="3200" dirty="0" smtClean="0"/>
              <a:t>) through collaborative research with industry. We aim to provide tools to genetically improve disease resistance and stress response through detailed phenotyping and advanced genomic technologies in the species. Our ambition is to extend this combination of basic and high-tech technological advances in the species and relocate its breeding program to the next level.</a:t>
            </a:r>
            <a:endParaRPr lang="el-GR" sz="3200" dirty="0">
              <a:solidFill>
                <a:prstClr val="black"/>
              </a:solidFill>
            </a:endParaRPr>
          </a:p>
        </p:txBody>
      </p:sp>
      <p:sp>
        <p:nvSpPr>
          <p:cNvPr id="130" name="31 - Ορθογώνιο"/>
          <p:cNvSpPr/>
          <p:nvPr/>
        </p:nvSpPr>
        <p:spPr>
          <a:xfrm>
            <a:off x="322512" y="26543768"/>
            <a:ext cx="12984480" cy="76328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8931" tIns="39466" rIns="78931" bIns="39466" rtlCol="0" anchor="ctr"/>
          <a:lstStyle/>
          <a:p>
            <a:pPr algn="ctr"/>
            <a:endParaRPr lang="el-GR"/>
          </a:p>
        </p:txBody>
      </p:sp>
      <p:sp>
        <p:nvSpPr>
          <p:cNvPr id="131" name="TextBox 130"/>
          <p:cNvSpPr txBox="1"/>
          <p:nvPr/>
        </p:nvSpPr>
        <p:spPr>
          <a:xfrm>
            <a:off x="610544" y="26874192"/>
            <a:ext cx="12385376" cy="7232749"/>
          </a:xfrm>
          <a:prstGeom prst="rect">
            <a:avLst/>
          </a:prstGeom>
          <a:noFill/>
        </p:spPr>
        <p:txBody>
          <a:bodyPr wrap="square" rtlCol="0">
            <a:spAutoFit/>
          </a:bodyPr>
          <a:lstStyle/>
          <a:p>
            <a:r>
              <a:rPr lang="en-US" sz="4000" b="1" dirty="0" smtClean="0">
                <a:solidFill>
                  <a:srgbClr val="000000"/>
                </a:solidFill>
              </a:rPr>
              <a:t>Methodology</a:t>
            </a:r>
          </a:p>
          <a:p>
            <a:endParaRPr lang="en-US" sz="4000" b="1" dirty="0" smtClean="0">
              <a:solidFill>
                <a:srgbClr val="000000"/>
              </a:solidFill>
            </a:endParaRPr>
          </a:p>
          <a:p>
            <a:pPr algn="just"/>
            <a:r>
              <a:rPr lang="en-US" sz="3200" dirty="0" smtClean="0">
                <a:solidFill>
                  <a:srgbClr val="000000"/>
                </a:solidFill>
              </a:rPr>
              <a:t>First, by using hundreds of individuals from the Greek national '</a:t>
            </a:r>
            <a:r>
              <a:rPr lang="en-US" sz="3200" dirty="0" err="1" smtClean="0">
                <a:solidFill>
                  <a:srgbClr val="000000"/>
                </a:solidFill>
              </a:rPr>
              <a:t>BassGen</a:t>
            </a:r>
            <a:r>
              <a:rPr lang="en-US" sz="3200" dirty="0" smtClean="0">
                <a:solidFill>
                  <a:srgbClr val="000000"/>
                </a:solidFill>
              </a:rPr>
              <a:t>' project, the expected results are first to obtain thousands of ddRADseq SNPs with high-coverage and sequencing depth that will be mapped along the LGs of the European sea bass genome. While derived from selected individuals, '</a:t>
            </a:r>
            <a:r>
              <a:rPr lang="en-US" sz="3200" dirty="0" err="1" smtClean="0">
                <a:solidFill>
                  <a:srgbClr val="000000"/>
                </a:solidFill>
              </a:rPr>
              <a:t>RobustBass</a:t>
            </a:r>
            <a:r>
              <a:rPr lang="en-US" sz="3200" dirty="0" smtClean="0">
                <a:solidFill>
                  <a:srgbClr val="000000"/>
                </a:solidFill>
              </a:rPr>
              <a:t>' will then greatly improve the overall genomic resource available to the aquaculture community in terms of number of SNPs and mapping along the genome. Second, this resource will be especially dedicated to other '</a:t>
            </a:r>
            <a:r>
              <a:rPr lang="en-US" sz="3200" dirty="0" err="1" smtClean="0">
                <a:solidFill>
                  <a:srgbClr val="000000"/>
                </a:solidFill>
              </a:rPr>
              <a:t>RobustBass</a:t>
            </a:r>
            <a:r>
              <a:rPr lang="en-US" sz="3200" dirty="0" smtClean="0">
                <a:solidFill>
                  <a:srgbClr val="000000"/>
                </a:solidFill>
              </a:rPr>
              <a:t>' WPs and will have direct application to the </a:t>
            </a:r>
            <a:r>
              <a:rPr lang="en-US" sz="3200" dirty="0" err="1" smtClean="0">
                <a:solidFill>
                  <a:srgbClr val="000000"/>
                </a:solidFill>
              </a:rPr>
              <a:t>characterisation</a:t>
            </a:r>
            <a:r>
              <a:rPr lang="en-US" sz="3200" dirty="0" smtClean="0">
                <a:solidFill>
                  <a:srgbClr val="000000"/>
                </a:solidFill>
              </a:rPr>
              <a:t> of stress-related QTLs in European sea bass (formerly identified in the '</a:t>
            </a:r>
            <a:r>
              <a:rPr lang="en-US" sz="3200" dirty="0" err="1" smtClean="0">
                <a:solidFill>
                  <a:srgbClr val="000000"/>
                </a:solidFill>
              </a:rPr>
              <a:t>BassGen</a:t>
            </a:r>
            <a:r>
              <a:rPr lang="en-US" sz="3200" dirty="0" smtClean="0">
                <a:solidFill>
                  <a:srgbClr val="000000"/>
                </a:solidFill>
              </a:rPr>
              <a:t>' project, and new QTLs developed during '</a:t>
            </a:r>
            <a:r>
              <a:rPr lang="en-US" sz="3200" dirty="0" err="1" smtClean="0">
                <a:solidFill>
                  <a:srgbClr val="000000"/>
                </a:solidFill>
              </a:rPr>
              <a:t>RobustBass</a:t>
            </a:r>
            <a:r>
              <a:rPr lang="en-US" sz="3200" dirty="0" smtClean="0">
                <a:solidFill>
                  <a:srgbClr val="000000"/>
                </a:solidFill>
              </a:rPr>
              <a:t>'). These QTLs will be a major resource in future comparative studies of farmed fish.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1041</TotalTime>
  <Words>1041</Words>
  <Application>Microsoft Office PowerPoint</Application>
  <PresentationFormat>Custom</PresentationFormat>
  <Paragraphs>29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Θέμα του Office</vt:lpstr>
      <vt:lpstr>Slide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RobustBass</dc:title>
  <dc:subject>12 PSOF</dc:subject>
  <dc:creator>Costas Tsigenopoulos</dc:creator>
  <cp:lastModifiedBy>CostasT</cp:lastModifiedBy>
  <cp:revision>89</cp:revision>
  <dcterms:created xsi:type="dcterms:W3CDTF">2015-10-06T04:28:48Z</dcterms:created>
  <dcterms:modified xsi:type="dcterms:W3CDTF">2018-05-18T14:14:40Z</dcterms:modified>
</cp:coreProperties>
</file>